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62" r:id="rId4"/>
    <p:sldId id="291" r:id="rId5"/>
    <p:sldId id="299" r:id="rId6"/>
    <p:sldId id="300" r:id="rId7"/>
    <p:sldId id="293" r:id="rId8"/>
    <p:sldId id="296" r:id="rId9"/>
    <p:sldId id="297" r:id="rId10"/>
    <p:sldId id="298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24" r:id="rId20"/>
    <p:sldId id="325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274" r:id="rId37"/>
  </p:sldIdLst>
  <p:sldSz cx="9144000" cy="5143500" type="screen16x9"/>
  <p:notesSz cx="6858000" cy="9144000"/>
  <p:embeddedFontLs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ira Sans Extra Condensed SemiBold" panose="020B0604020202020204" charset="0"/>
      <p:regular r:id="rId47"/>
      <p:bold r:id="rId48"/>
      <p:italic r:id="rId49"/>
      <p:boldItalic r:id="rId50"/>
    </p:embeddedFont>
    <p:embeddedFont>
      <p:font typeface="Fira Sans Extra Condensed Medium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D731C9-D1BA-4E76-9C6D-BE2075D9867C}">
  <a:tblStyle styleId="{E3D731C9-D1BA-4E76-9C6D-BE2075D986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853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1028B06-C02E-1CCA-259C-46FF8AD7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A0D64DC5-BA0C-7EFC-A7DD-E3E7F9277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2B0938D3-C502-C90C-B244-35161340D1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92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84898D8-5B5A-9649-2A4E-77711F7E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C22A8874-939B-D2C2-22BF-87E22C928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DECB3D27-B45F-A3A1-F2CE-B5D41F6C2B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2A47520E-8D65-2F3D-6B95-FEDC3A949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4E4A1A43-DC4D-0799-26F3-8BA3461C4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DFF6D9BD-D585-1FB0-AF21-399BE25E6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178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A030DB8-8C4F-5E85-7B00-4D8045B16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57277893-3AE1-A8CC-291F-A345AA02B4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0EDAFDFA-ABAF-AAAC-EAF5-1F1886B933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401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DB2EF462-8434-95DE-0BE1-AD17CA0B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64248547-CD5B-5018-D434-E821EAA03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4F8898B0-A480-FF5C-8ACC-625446F3E3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269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8338F795-C726-B56D-112A-FE8372E4C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A80B5D5D-40C0-40E6-A7AB-F0407E580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F8687E58-080D-A561-A26F-86EE88137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457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F8B35355-2F32-B1D1-6B33-11EB2C12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4E24F8A2-D22C-74B2-E8C2-25AE353A7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C6476598-FBDD-B249-D534-F1768CE6F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999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F8B35355-2F32-B1D1-6B33-11EB2C12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4E24F8A2-D22C-74B2-E8C2-25AE353A7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C6476598-FBDD-B249-D534-F1768CE6F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503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F8B35355-2F32-B1D1-6B33-11EB2C12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>
            <a:extLst>
              <a:ext uri="{FF2B5EF4-FFF2-40B4-BE49-F238E27FC236}">
                <a16:creationId xmlns:a16="http://schemas.microsoft.com/office/drawing/2014/main" id="{4E24F8A2-D22C-74B2-E8C2-25AE353A7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>
            <a:extLst>
              <a:ext uri="{FF2B5EF4-FFF2-40B4-BE49-F238E27FC236}">
                <a16:creationId xmlns:a16="http://schemas.microsoft.com/office/drawing/2014/main" id="{C6476598-FBDD-B249-D534-F1768CE6F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2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12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690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459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833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80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910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713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54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5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489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034e70190a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034e70190a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16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804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49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185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109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034e70190a_0_2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1034e70190a_0_2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8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3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2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019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81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11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179892" y="38647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Banking Database</a:t>
            </a:r>
            <a:br>
              <a:rPr lang="en-US" dirty="0"/>
            </a:br>
            <a:r>
              <a:rPr lang="en-US" dirty="0"/>
              <a:t>Management</a:t>
            </a:r>
            <a:endParaRPr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207388" y="2717445"/>
            <a:ext cx="5654362" cy="2092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Course: Database Management 1</a:t>
            </a:r>
          </a:p>
          <a:p>
            <a:pPr marL="0" indent="0"/>
            <a:r>
              <a:rPr lang="en-US" dirty="0" smtClean="0"/>
              <a:t>Instructor: Prof. Dr. Melike </a:t>
            </a:r>
            <a:r>
              <a:rPr lang="tr-TR" dirty="0" smtClean="0"/>
              <a:t>ŞahDirekoğlu</a:t>
            </a:r>
            <a:endParaRPr lang="en-US" dirty="0" smtClean="0"/>
          </a:p>
          <a:p>
            <a:pPr marL="0" indent="0"/>
            <a:endParaRPr lang="en-US" cap="al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 smtClean="0"/>
              <a:t>Group Members</a:t>
            </a:r>
            <a:r>
              <a:rPr lang="en-US" sz="1400" dirty="0" smtClean="0"/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/>
              <a:t>Farhaneh</a:t>
            </a:r>
            <a:r>
              <a:rPr lang="en-US" sz="1400" dirty="0" smtClean="0"/>
              <a:t> Aryanejad - 22101015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/>
              <a:t>Amanuel</a:t>
            </a:r>
            <a:r>
              <a:rPr lang="en-US" sz="1400" dirty="0" smtClean="0"/>
              <a:t> </a:t>
            </a:r>
            <a:r>
              <a:rPr lang="en-US" sz="1400" dirty="0" err="1" smtClean="0"/>
              <a:t>Galema</a:t>
            </a:r>
            <a:r>
              <a:rPr lang="en-US" sz="1400" dirty="0" smtClean="0"/>
              <a:t> - 22316708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Nathan </a:t>
            </a:r>
            <a:r>
              <a:rPr lang="en-US" sz="1400" dirty="0" err="1" smtClean="0"/>
              <a:t>Ngoyi</a:t>
            </a:r>
            <a:r>
              <a:rPr lang="en-US" sz="1400" dirty="0" smtClean="0"/>
              <a:t> - 22116175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Joshua </a:t>
            </a:r>
            <a:r>
              <a:rPr lang="en-US" sz="1400" dirty="0" err="1" smtClean="0"/>
              <a:t>Omotosho</a:t>
            </a:r>
            <a:r>
              <a:rPr lang="en-US" sz="1400" dirty="0" smtClean="0"/>
              <a:t> - 22210133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5"/>
          <p:cNvSpPr/>
          <p:nvPr/>
        </p:nvSpPr>
        <p:spPr>
          <a:xfrm>
            <a:off x="6850801" y="291463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096363" y="209932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089938" y="172853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116460" y="221265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116460" y="226375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116460" y="231513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116460" y="236651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116460" y="241789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116460" y="250946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116460" y="256084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116460" y="261191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116460" y="266329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116460" y="271467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116460" y="280624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116460" y="285762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116460" y="290900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116460" y="296007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116460" y="301145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116460" y="310302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116460" y="315440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116460" y="320578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116460" y="325716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116460" y="330826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7745225" y="221265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7745225" y="226375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7745225" y="231513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7745225" y="236651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745225" y="241789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7745225" y="250946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7745225" y="256084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7745225" y="261191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745225" y="266329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7745225" y="271467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7745225" y="280624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7745225" y="285762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7745225" y="290900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7745225" y="296007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7745225" y="301145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7745225" y="310302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7745225" y="315440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7745225" y="320578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7745225" y="325716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7745225" y="330826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6845427" y="158955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Three : 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Definition Language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4570829" cy="17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oogle Shape;1252;p22"/>
          <p:cNvGrpSpPr/>
          <p:nvPr/>
        </p:nvGrpSpPr>
        <p:grpSpPr>
          <a:xfrm>
            <a:off x="7472782" y="3450488"/>
            <a:ext cx="1301609" cy="1350901"/>
            <a:chOff x="3669150" y="1828675"/>
            <a:chExt cx="1805712" cy="2084909"/>
          </a:xfrm>
        </p:grpSpPr>
        <p:sp>
          <p:nvSpPr>
            <p:cNvPr id="68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4" y="927510"/>
            <a:ext cx="6175121" cy="38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7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 dirty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 dirty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AE589-0BDE-3CF0-1D76-24C4B4A0C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40024"/>
            <a:ext cx="4084454" cy="362425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5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BRANCH</a:t>
            </a:r>
          </a:p>
          <a:p>
            <a:pPr marL="139700" indent="0">
              <a:buNone/>
            </a:pPr>
            <a:endParaRPr lang="en-US" sz="9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"Branch" (branch_id, branch_name, branch_country, branch_city, branch_address, contact_number) </a:t>
            </a:r>
          </a:p>
          <a:p>
            <a:pPr marL="139700" indent="0">
              <a:buNone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9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(1, 'Central Branch', 'USA', 'New York', '100 Main Street', '+1-212-555-0101’),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(2, 'West Branch', 'USA', 'Los Angeles', '200 West Sunset Blvd', '+1-310-555-0102'),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(3, 'East Branch', 'USA', 'Boston', '300 Commonwealth Ave', '+1-617-555-0103'),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(4, 'North Branch', 'Canada', 'Toronto', '400 Maple Street', '+1-416-555-0104'),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(5, 'South Branch', 'USA', 'Miami', '500 Ocean Drive', '+1-305-555-0105'),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(6, 'London Branch', 'UK', 'London', '600 High Street', '+44-20-555-0106'),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(7, 'Paris Branch', 'France', 'Paris', '700 Rue de Rivoli', '+33-1-555-0107'),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(8, 'Berlin Branch', 'Germany', 'Berlin', '800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Unter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den Linden', '+49-30-555-0108'),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(9, 'Tokyo Branch', 'Japan', 'Tokyo', '900 Shibuya Crossing', '+81-3-555-0109'),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(10, 'Sydney Branch', 'Australia', 'Sydney', '1000 George Street', '+61-2-555-0110');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D5EBF-D4C1-44E7-118F-72EAC8CF278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47846" y="1051624"/>
            <a:ext cx="4084454" cy="360645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ACCOUNT</a:t>
            </a:r>
          </a:p>
          <a:p>
            <a:pPr marL="139700" indent="0">
              <a:buNone/>
            </a:pP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"Account" (account_number, person_id, account_type, balance, status, opened_in_branch_id, opened_by_employee_id, created_at, closed_at) </a:t>
            </a:r>
          </a:p>
          <a:p>
            <a:pPr marL="139700" indent="0">
              <a:buNone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('ACC-1001', 10001, 1, 1000.20, 1, 1, 10005, '2018-12-31',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('ACC-1002', 10009, 2, 2500.50, 1, 9, 10507, '2020-10-07',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('ACC-1003', 10011, 1, 501.00, 1, 3, 10015, '2019-05-10',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('ACC-1004', 10027, 2, 10000.00, 1, 4, 10036, '2021-11-02',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('ACC-1005', 10028, 2, 750.75, 1, 7, 10237, '2024-06-17',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('ACC-1006', 10051, 1, 220.00, 1, 6, 10171, '2023-02-24',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('ACC-1007', 10101, 2, 3000.00, 1, 5, 10109, '2022-09-30',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('ACC-1008', 10189, 1, 400.00, 1, 8, 10251, '2020-08-28',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('ACC-1009', 10194, 2, 9900.99, 1, 2, 10008, '2023-01-13', NULL),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('ACC-1010', 10266, 1, 50.00, 1, 10, 10532, '2018-04-16', NULL);</a:t>
            </a: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8094369" y="4202612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/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2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AEE39ABF-988F-68A1-5F2F-466939F8A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ECDD545F-379C-23AF-C0E9-1DC583BE0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2CDC99-414E-8D6B-EDC9-FFB7A3402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524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INSERT DATA FOR TABLE PERSON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"Person" (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person_ID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first_name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last_name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email, contact_number,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date_of_birth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address,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person_type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joining_date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created_at) 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(10001, 'John', 'Peters', 'john.peters@bankexample.com', '+1-212-555-1001', '1979-04-15', '101 Park Ave, New York, USA', 'Customer', '2008-03-15',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(10005, 'Jane', 'Smith', 'jane.smith@bankexample.com', '+1-310-555-1002', '1982-08-21', '202 West Blvd, Los Angeles, USA', 'Employee', '2009-07-10',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(10008, 'Robert', 'Johnson', 'robert.johnson@bankexample.com', '+1-617-555-1003', '1975-11-30', '303 Beacon St, Boston, USA', 'Employee', '2007-05-25',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(10009, 'Emily', 'Davis', 'emily.davis@bankexample.com', '+1-416-555-1004', '1985-01-05', '404 Maple Rd, Toronto, Canada', 'Customer', '2010-02-14',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(10011, 'Michael', 'Wilson', 'michael.wilson@bankexample.com', '+1-305-555-1005', '1978-06-11', '505 Ocean Dr, Miami, USA', 'Customer', '2006-11-01',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(10015, 'Karen', 'Brown', 'karen.brown@bankexample.com', '+44-20-555-1006', '1980-09-12', '606 Regent St, London, UK', 'Employee', '2011-09-10',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(10027, 'David', 'Jones', 'david.jones@bankexample.com', '+33-1-555-1007', '1977-12-02', '707 Rue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Cler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Paris, France', 'Customer', '2005-04-30', NOW()),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78A54C3B-A4BB-C6AA-6759-4F71EF570CAE}"/>
              </a:ext>
            </a:extLst>
          </p:cNvPr>
          <p:cNvGrpSpPr/>
          <p:nvPr/>
        </p:nvGrpSpPr>
        <p:grpSpPr>
          <a:xfrm>
            <a:off x="8094369" y="4202612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C7476440-4B61-46A3-10D0-BAA9696426C2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234B9E48-BF86-C06F-75C3-F813111B7EF3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CD21311D-339F-E09C-9F81-EDBB325598F8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F1BAAFFF-94D2-B248-742F-E512E239E68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67D59AEA-3A47-028A-B6D0-A015C17B649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A0B71E87-DB52-EE08-4970-22FD1A54D4C6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E262320D-17A9-43EF-681A-D6F51AD36C6F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57660DFE-2D71-B577-C472-C7E2EF88D34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1696D3D6-8DA2-3395-E65A-90DBC06EF453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0256FC35-A13C-195D-9C1C-ECAF2026EC7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523818C6-9E14-F677-E6F0-BC19F7B290FE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F5E01E0F-A943-9A6A-4D26-1BEC19DA6C6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FFAAB449-146E-E202-90B0-44FAF786A87B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F7C13A52-A8C7-F410-9D49-DC6E22302B5D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06AF1381-B28C-48A1-AC90-434E164EE0BB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2FD3C0F0-01C5-4490-8908-C13CA523D7C4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E82C48C4-E4E0-2E96-099D-BCEC07245373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A518200E-D072-EFB5-4B4F-33770172B3A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4BBD68E2-BD29-541F-5524-09252319288C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085D16A4-2932-848F-C025-8A5FC2EE1C8B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E3F78376-4649-EFCD-4B19-D6F7BACA9CB3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EEA09F5D-2BBC-5F68-0F98-9F4720C8BFF8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33802E19-A86E-D6F9-A345-C240B64CA05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91838D50-16B5-7866-75CA-B6CC0659F55B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D574BDD0-1D71-27A5-00EC-3B50A94B36D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D6747C9B-6917-970C-B95A-0B090E324FEE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C5709038-A424-1A53-FCF8-D5C8AE08ABA2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018942B9-6449-2B7F-4BEA-F801B555E37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89532080-C84D-5423-4ADA-577D1B61C91E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64CF766C-E7F7-6E84-1DA0-68F3A9D3C549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1A106FAD-23B9-7345-3DD7-0104D2330A9D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D8E54999-CA01-FEFF-8BD9-80473199E0D6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55F203EC-A7BC-4F57-7273-7FF66B8EB500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637D04F5-FE7D-CE3F-88A3-2B07C1A20EE3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781E9CC2-AE45-B5C3-ED38-75CC8C312B7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E89CE9CC-5B9B-067B-898E-D803742AC3D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7773B395-95A7-7FE1-93C5-86826DDC0255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E7E1D9EC-766E-8476-03D0-77A97520C69C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FE87F3CA-EC3D-6EA4-9AC3-31DBECAE1DD8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422B098-F92C-DBB1-A218-FFB43772E6C2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8C766643-EBD5-A570-4D5D-45952C7505B8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07166F0F-FB22-6819-FA1A-2013DA50D59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6B5BAFEA-6825-2BA2-9295-85C0DF31EE66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530397ED-CB42-91BA-4680-7BB8B96330C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4ADA4792-8644-1366-6725-C5629AB6F984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72462FAE-F8C1-E745-63EA-B2A313DCD28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A1A4C9-2A8D-B7A2-6663-4CEA11687A43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EFA0CFDC-462F-D1DF-3E77-A8F62CD2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8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06B4E80-4A95-ED4F-AB26-92F76FF21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EBB1C9F9-134F-20E7-048D-6A9A01D937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BCBF12-95D2-3360-2F02-CD38D35AD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(10028, 'Linda', 'Garcia', 'linda.garcia@bankexample.com', '+49-30-555-1008', '1983-03-19', '808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Alexanderplatz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Berlin, Germany', 'customer', '2012-12-12',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(10036, 'Mark', 'Miller', 'mark.miller@bankexample.com', '+81-3-555-1009', '1976-10-27', '909 Shinjuku, Tokyo, Japan', 'Employee', '2008-08-08',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(10051, 'Patricia', 'Taylor', 'patricia.taylor@bankexample.com', '+61-2-555-1010', '1981-07-16', '1010 Darling St, Sydney, Australia', 'Customer', '2009-04-04',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(10101, 'Alice', 'Anderson', 'alice.anderson@example.com', '+1-212-555-2001', '1990-03-14', '1101 Broadway, New York, USA', 'Customer', '2020-01-10',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(10109, 'Peter', 'Thomas', 'peter.thomas@example.com', '+1-310-555-2002', '1992-05-29', '1202 Vine St, Los Angeles, USA', 'Employee', '2020-02-15',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(10171, 'Susan', 'Jackson', 'susan.jackson@example.com', '+1-617-555-2003', '1988-11-03', '1303 Commonwealth Ave, Boston, USA', 'Employee', '2020-03-20',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(10189, 'Daniel', 'White', 'daniel.white@example.com', '+1-416-555-2004', '1991-09-07', '1404 King St, Toronto, Canada', 'Customer', '2020-04-25',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(10194, 'Sarah', 'Harris', 'sarah.harris@example.com', '+1-305-555-2005', '1989-01-12', '1505 Collins Ave, Miami, USA', 'Customer', '2020-05-30',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(10237, 'Jessica', 'Martin', 'jessica.martin@example.com', '+44-20-555-2006', '1993-07-08', '1606 Baker St, London, UK', 'Employee', '2020-06-05', NOW()),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C1AC1091-53EC-AF29-4A83-83FD063BD34C}"/>
              </a:ext>
            </a:extLst>
          </p:cNvPr>
          <p:cNvGrpSpPr/>
          <p:nvPr/>
        </p:nvGrpSpPr>
        <p:grpSpPr>
          <a:xfrm>
            <a:off x="8094369" y="4211856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72F6FAC9-DE70-026A-53C2-A569FE55F66A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E6356C90-BF05-AA5B-8B19-DB40004BFAE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3C5C7A1B-F0E2-6C27-9B57-67B9E4080739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266592D8-E2BF-92AA-EC7C-A556835886A5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FAA07D66-9771-EC58-045D-5C70181AA7A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B3CE9A29-CC6B-703A-67FB-64B6E850634C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6C31DF4D-2450-C9CD-BF4C-0981DF14B6B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ED2A3EF3-6F61-98E4-E633-8EA5E46C8C5E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34339FE7-DAE2-818F-A4D4-8B8BC2AEDD0A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3B5E4F6F-CEBC-9780-765B-3D7692099E29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418B1CE5-2F83-66A9-FB6E-FCD81DDD8978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564B6AFC-E916-4700-9484-ADB12F2E3DE5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AE1FC309-E15E-2D26-79C3-A7F12F53B992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D98280B7-1561-D66D-F657-2EF434307AD9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644D465E-17CC-F933-C2F4-B8165D2A1FF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62F81278-E52C-5544-FE27-309F0A2121A3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4551C14F-A842-0388-47A8-6375C2DCCF9B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51C88DE0-08DA-CFDE-E351-5F278551899C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3486A154-6227-A71A-CFBC-3C10D2C4CBD3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EFBF7F7A-EF84-0631-F589-109228CE7C5A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F61C3A07-D59F-C057-4C42-877973E56683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BADE7A48-FD79-BB11-C7B7-E93C04D8E0B8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067418AA-EF77-52E9-32F3-1A5E4FFFFDF5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06B20951-E014-D48C-A581-7AD3AD805270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E89BC703-2643-8CD7-8EF4-C0A29280DDD9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007126E1-AD3A-EDF3-1D60-7358374B3DC1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A607609C-8F7C-6CB3-579B-65D79C3EB584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DF790114-52E9-AF13-460B-A3D46B8ACA22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D1FB053E-6562-FD6C-C183-52B5A9BD2601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6B18426B-884B-09BE-1589-51E159F1881F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A6550875-6700-B647-2047-67103F5009A8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D48645A8-2103-9C1E-3EE9-7DE90F84641D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C581F1CB-7EF9-454B-1910-C1442070B5CA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C04DE8D9-C285-9275-7A4C-FC5ADB638BE4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700AE7E1-8F1E-B9B7-5FFA-9149A02534FC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95A0116E-D028-6B1A-BBF2-086C330B76F7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C04A7E54-CA90-9347-E428-1ED77E6550F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F0F7E68E-FFA6-3D1C-9A92-81AE795968C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10E5E763-907F-7873-1AE5-5BA4870CD756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E676AA1B-969C-76EA-DDB4-4A94B7BA30B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50A376A6-2EE3-2B82-7766-99CEF6518451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A38F9FDD-49FB-9B02-2C53-595BAB33C62B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91BC76DC-CDD6-8AE2-326F-52061B91532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863D724B-9599-E099-A7B6-6EF62C28F39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150C19AC-3153-67E5-3AC7-62621C79DB07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333F9012-1EC5-D791-5C18-0FA2C33A000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DEDC8B-EDFC-EA76-BE99-0D2D5FEAF5CF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BE54BB28-5465-7B52-9C56-0D5E4963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04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145B3442-F91E-7106-C1FC-6846086A9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1E71A322-3BD1-EEBF-53C9-B87E661659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7CCC06-760C-C93A-48C5-0FADF8AD4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(10251, 'Thomas', 'Thompson', 'thomas.thompson@example.com', '+33-1-555-2007', '1994-12-19', '1707 Montparnasse, Paris, France', 'Employee', '2020-07-10',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(10266, 'Maria', 'Moore', 'maria.moore@example.com', '+49-30-555-2008', '1996-04-01', '1808 Potsdamer Platz, Berlin, Germany', 'Customer', '2020-08-15',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(10507, 'James', 'Clark', 'james.clark@example.com', '+81-3-555-2009', '1995-02-23', '1909 Ginza, Tokyo, Japan', 'Employee', '2020-09-20', NOW()),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(10532, 'Laura', 'Lee', 'laura.lee@example.com', '+61-2-555-2010', '1993-06-14', '2010 Circular Quay, Sydney, Australia', 'Employee', '2020-10-10', NOW());</a:t>
            </a:r>
          </a:p>
          <a:p>
            <a:pPr marL="1524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70841D16-7914-1F0E-130D-0562402F6755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56C77036-AD4A-B075-FB54-5117508B832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805B6006-F3AD-055D-525A-4C1EA174DC54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C8E3C561-7759-D77D-6A1F-F8A68E8317C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313554C7-DBB9-66C2-D884-FCA58B51C80F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5429EB02-A646-1E3B-723E-0237924D4F53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C4A8C003-4A26-CA97-CA8C-51FB8E62D347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9A4BB6E1-430D-A00A-8D75-566D62EC85BD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F034F741-6AED-1F48-73B8-98AFA92C10E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925D4B3A-2D98-B751-AA7C-6459EC7B80A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8FED2F7B-36FA-431F-C32B-1E800BE292B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1B464A69-CEE4-01C8-42FC-0544CE1CC03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C3E2C36F-7F3E-B08E-7BE7-E5E92F185711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B8F88E2D-C348-A934-AA41-4CC20869281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0488625E-331C-C1EC-2790-F1450179976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F6DE1994-836A-80B5-A08C-A7F07CE46965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C5B86184-6893-A93A-2F6F-8F2F4FC9330E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3BA07419-368B-6394-6406-8BCFEF5896D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A68E95CA-EB02-3AD0-ED35-C6838B198ACA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5DC6548B-57EF-6582-F012-0A6F3FB48444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DEC5CB8D-5832-8BC3-2671-8BC4D9FBE55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75346931-0947-D7E7-9107-848B7D734DF9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ED6E76D3-ECFD-3198-162E-3CB1473115F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9EC82FBF-0743-7C93-8526-9F0B0FBDC59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D04EB755-5B78-68A6-DE22-DA36F574C7FC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A25930B9-6FCD-F6F5-91AB-567627B2F52F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A81F59E4-4F4F-BA66-7355-EC17A69DC077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66D06BBB-5849-3137-EDB0-188697B34FFB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2CC818FC-7501-EE5E-FDE8-C3CDE0A2DA31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816D0DC2-53AC-0D74-335C-A79312F3F08F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93DA1715-F7CB-661A-65D1-C19B1911A0DB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3AE1E7FD-741C-6F5F-E239-55F6A1141899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3268161B-2A96-02E4-22D1-39D386BC775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3052B0AC-3F58-A000-4EDF-A53F60EC0D0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1DC97E27-89FB-FBF5-9F27-1B3A1EA665AA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C2707D33-EE98-A7C0-CF72-390A08643E54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D9E7683F-B5E5-DF95-8DA5-DC27AD070FD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FEB1685D-388E-2E5C-BE6E-C9C453465935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D169892E-2C4F-F56B-F374-83099BE23EE1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33DAB9B4-C834-D11D-81BE-545416DE1CC1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59C22A5E-B431-EBCD-C08E-127914BA825B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F173E0B7-DF47-CFC1-226B-986FF78EB3CD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1C42C3BD-360B-A9E6-955B-D2F9371B073D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441F3637-6653-F970-A38B-5BC9230F773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E0A121D8-509E-0F1E-6396-EFE2AE79C69C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C7A2E753-84CA-1EB2-A71D-D7C4C3E9B56A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82C76A34-DFB7-A560-5E6F-1BCAD5E854FE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6CEEE4-76BC-A2C1-55C1-624AB30853A3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5ECC1E1B-D870-5E5B-87AA-18C42A0A0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4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67CE96C7-6604-9683-895D-A44C378D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D29CA573-97E7-70C9-0F38-35B4F027B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DF6965-36F5-02CE-6977-F15D10454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33" y="1113692"/>
            <a:ext cx="5615590" cy="2865186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52400" indent="0">
              <a:buNone/>
            </a:pP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1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ATTRIBUTE PERSON_TYPE CHANGE FROM INTEGER TO VARCHAR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 TABLE "Person"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 COLUMN person_type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DATA TYPE VARCHAR(16);</a:t>
            </a:r>
          </a:p>
          <a:p>
            <a:pPr marL="1524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1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NO DUPLICATE EMAIL IN THE PERSON TABLE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 TABLE "Person"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CONSTRAINT unqiue_email UNIQUE(email);</a:t>
            </a:r>
          </a:p>
          <a:p>
            <a:pPr marL="1524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1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NO DUPLICATE CONTACT_NUMBER IN THE PERSON TABLE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 TABLE "Person"</a:t>
            </a:r>
          </a:p>
          <a:p>
            <a:pPr marL="1524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CONSTRAINT unqiue_contact UNIQUE(contact_number);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C9A7342C-7305-DEF2-3B9A-466370F07066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5D4A6858-BF4C-5DAB-2DFE-9F1C5A0EC09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865335FA-41F4-E40F-036F-94879BC3FF6A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EE1DB9FF-60A1-A489-13D4-B941DFDF3055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1ECFE57F-44D5-A76C-8794-F4A7AB53C39D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3E21083A-FFB2-61D7-3206-F0A56D220EE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15F790C4-2149-2510-5407-EA054D2DC7A8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4880951D-571B-938C-F780-BFEEA8B18CA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54804D38-3BCA-4B27-BC49-C592E8D5DEB8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E76DD417-9C08-78E7-7FBA-E28EA3312196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D96B84FC-05E6-D128-0C2B-D5205E26A66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55CDD377-6421-7670-EA7A-CA8A15B2E079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9AB15FDC-22C6-025A-5D4E-33832A229D06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74A9BD4F-6F9F-DD54-4032-BD4F57E499D9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13C6490E-903C-5FA1-592E-A9C17FCDF94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8811F5D5-9B14-E380-24C0-8F41EB3266C5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B24E63C2-3939-2E99-76CA-92A6FBCAF3A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CF22F70C-A8D7-8A1F-93CB-953B673F131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3D7D7D1A-F413-F6DF-CC30-5EAAFC6CE1B1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81F850DE-5157-2122-950B-64F67823C85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FC1A6E76-1ADB-0BA0-C6B7-B7999FE35785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3E3E5259-3EF5-EF3B-CA15-5D6708D83D91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1137D152-BDB3-3FDD-2300-7186837B6B98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7B391482-80B1-CEA0-9437-130CB1DDED54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78AF4E2E-5801-C3DF-7B6E-F3393921C3FD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FDC375E4-90A5-E3E1-597E-179093A9144B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57E5A5DF-D9AD-3A25-53A3-D7937A94132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9B3AC659-3A27-F510-EAEE-EA8231B49C2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D36809AB-5D72-CC6C-E9DA-E4D987E1A8C9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37594531-93AF-A460-2ACA-7277E8DC668E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B2522BBF-807B-65D6-4956-CB3535D4CC48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0B9DCA37-03D6-F30D-1F86-A45D326910AF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5CDEA90C-5D72-0921-F531-6576CF83D88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E7C969AD-8956-7CC4-5009-8605E549C0C8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97A9AEBC-0E6C-25D9-4056-99AA01213AAC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5C1484A5-F1FF-9F08-48D4-C8EFA46ED84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19FA0B5E-6CB2-6659-7B18-DE522E23BEC6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B869FC53-BE9C-48A0-1309-A1A59A0B60BF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C91E4A1B-F76F-26BC-AB96-5FD51E1504B6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A455EDAF-E5A2-6223-A20F-02FE7E3D169D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441585A1-5ED8-6F7A-47C7-1A3C92F75891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062E1007-1C6D-F250-836B-FB2862CAB61D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01465CFB-8748-A3EF-86B0-74CD425F8A6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79B72ABF-0E41-BF5E-1971-88959A681AA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913A7140-089B-28DE-801F-A56504983F5C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CA4AFF59-8094-B4B0-512F-3D5951B6109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0A84D577-20ED-C4DF-CE27-4DBCFB6B8D3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5C82DF-2E39-6659-C79D-42AFB179D45D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865684EE-E6B4-8703-2806-3E9EEF6C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04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0318E06A-F9D5-73DF-5C74-07DA985B1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BD6B9AF4-54B9-B3B9-8673-8728D535A9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7466A7-D96D-8804-D9F8-9C34A07DF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EMPLOYEE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"Employee" (person_id, branch_id, role)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(10005, 1,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(10008, 2, 02),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(10015, 3,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(10036, 1, 02),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(10109, 5,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(10171, 6,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(10237, 1, 02),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(10251, 8, 01),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(10507, 9, 02),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(10532, 10, 01);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FE3F94-B7A0-3A61-BAB8-86CF863A7A9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CUSTOMER</a:t>
            </a: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"Customer" (person_id, created_by_id)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(10001,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(10009,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(10011,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(10027, 10109),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(10028, 10251),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(10051,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(10101, 10532),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(10189, 10507),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(10194, 10015),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(10266, 10036);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2C317D11-3956-940E-9BF6-447DD8E30AB9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3B148FDC-595C-1EA2-BF10-D4B2CB1F6BF8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8384F924-5FE5-3780-F11C-EB692804FBEE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078EC896-1447-A88D-CCB3-9662110B58D9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C6C813EA-57E3-0E9E-2AFB-C3A58EC9222F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FB8E2BB6-29F6-F882-E982-A9C0AEEA27E5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97DB4986-4ABE-5A1C-7EDA-EFE590CD97C2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8D3F1173-862B-94C2-4477-E005415D6E90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6FD16A96-86B8-69DD-3140-963A154D3DF9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A0B15020-796B-AF3C-490B-DF60CB054BC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031D67D4-62FA-325E-4C78-766A3BCD16D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FA35CABD-AD58-50D2-6F1E-24B4F46773A6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89EBBEA0-4030-325E-27DB-F029185EF630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8CB731DC-DA44-BE2C-FD45-A497ECBD7439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5AF3A035-239B-521B-01D5-3B12487D5252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D54C979E-174F-BF4D-B0E7-C79B231026C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B16ABEEC-7A50-57A8-F436-AE555895C2F2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A2A1F39F-9C14-AAB4-9A9A-08EEBAB55EE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62297DB0-8E85-A748-3C4B-8E58D538A44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2FD7E1D8-F356-918F-1AF5-37F5EE94344D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00A5113C-B5B6-5EE2-AD5A-FCED12E50750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EBA7EDAC-8856-579B-E99F-861AB7A35BB9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9E4EB89B-94B4-F228-E732-97F30C377703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0A047715-E595-19D9-AE92-1163F26AA02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66218DF3-5290-338C-8F0B-6161F9B9ED95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C4A5DF50-B60F-3589-394F-940EDB9B4F28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DCF7828C-6196-6D7D-8559-FE583195BC46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E66318E7-BD4D-AB8A-017C-CDA60F8EA6BB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6F6AFEAF-CF73-AD25-7ACB-3F63FE128B51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4CF9F4BE-A8A1-5F34-8AD2-CCAF2C5308AF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5D5D08B1-D624-C08B-221A-8DAB5748F57D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BB309E1-D021-6C4E-5E2B-BF9F72DD968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76159D8B-E57A-3C2B-1B80-35D06281185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69D9DF5A-83AC-AAD9-76FC-CBE202C238E8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36E7D16A-088A-F619-8380-56085BB951DE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EFAA63FA-31F6-D91E-B8F2-5F89A580328D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FFF8119E-572C-938C-7D0B-CBBCBA610819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D0F9E82D-C143-9C33-91B0-F54CF9CDF9BB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27C3846E-2A77-3916-7821-542E2391C511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65E5471D-2E2A-E520-A8C5-F02D07EEEF4D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285C52E-6FD8-1F18-69B6-6CD650911A1C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DBF576CA-1AED-B04A-FC86-DD808BA3A59D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98092FE1-8402-4907-0A8C-00617BF39B5A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443452FD-8BAF-2E30-A8CC-74B70997251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D3B0946F-BAF4-1F40-ACED-D0210A1CA8D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53D572EE-35F7-22E3-3196-874B06553F9C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D7253135-1B98-A266-81C4-BDB5C832A683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FA2CB-65B3-A084-1412-EC6C2F4D9A24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D04C1905-FBB9-24D1-C394-E3EE56AF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38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411C1C7-377D-045A-0E21-934376C35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E81F0FAC-CB2F-A846-0987-2392C6C57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D6885-A656-0D37-11E2-020B23A66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CARD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"Card" (account_id, card_type, card_number, cvv, expiry_date)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('1', 1, '4111111111111111', 123, '2025-12-31'),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('2', 1, '5500000000000004', 456, '2025-11-30'),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('3', 2, '4111111111111112', 234, '2026-10-31'),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('4', 2, '5500000000000005', 567, '2025-09-30'),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('5', 1, '4111111111111113', 345, '2026-08-31'),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('6', 1, '4111111111111114', 678, '2025-07-31'),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('7', 2, '5500000000000006', 789, '2026-06-30'),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('8', 1, '4111111111111115', 890, '2025-05-31'),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('9', 2, '5500000000000007', 901, '2026-04-30'),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('10', 1, '4111111111111116', 321, '2026-03-31');</a:t>
            </a: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9506-EC77-92B1-9E3C-2E8CEAB4C4A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TRANSACTION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"Transaction" (account_id, transaction_type, amount, time, description) </a:t>
            </a: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('8', 1, 100.00, ('2024-02-21 09:10:05'), 'Initial Deposit'),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('7', 2, 50.00, ('2022-07-18 12:22:41'), 'ATM Withdrawal'),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('1', 1, 500.00, ('2024-12-31 11:56:26'), 'ACH Deposit'),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('9', 1, 200.00, ('2023-10-27 08:15:03'), 'Check Deposit'),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('3', 2, 100.00, ('2024-05-10 07:27:15'), 'Online Purchase'),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('2', 1, 300.00, ('2021-12-12 10:48:00'), 'Cash Deposit'),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('4', 2, 150.00, ('2022-08-14 11:07:52'), 'Bill Payment'),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('5', 3, 1000.00, ('2024-09-09 00:12:38'), 'Wire Transfer In'),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('10', 2, 200.00, ('2020-11-01 12:55:11'), 'Debit Card Purchase'),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('6',1, 400.00, ('2023-12-07 10:31:22'), 'Mobile Deposit');</a:t>
            </a: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FE3908CB-7C0C-642E-F000-E0A52CD68A74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5F4F2B64-95CE-F8C4-09FC-5264B298F310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D2911D8E-8AD7-6CC5-C67D-3C89239F0B3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C593AE2F-6E32-6119-2027-2BE80A859B85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19BF289D-C480-5090-308E-C3782B4F325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E22A6BAF-E307-F9E2-59B0-FE9C21F69067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6A483D49-4983-7EDB-9A5F-937FD2426BAB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7A4C6588-FF99-D3B1-BDDF-A59CDF2B1EDC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FB183485-147A-B62E-386A-654865D3F19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89F89095-F9B3-A286-2D20-01E4C7CA3FF2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C162BCA8-DAF3-3FA7-C7C3-62DBC42EFE4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B87D5852-05AC-94E3-F141-B5A93EA44068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D7C511A4-AA55-C796-1151-DD99DD3D7F86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BF27E5F3-1749-991B-B0FA-F51464C28625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FD234F79-C792-92F9-2F94-8A3652DBF584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FB6737DD-75AF-CD7E-C6D3-E573EED41B76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CC171327-3705-7DBA-42D1-6DDB1FEDDB83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9457CFC3-BB86-5A99-2DB4-E9A58F701C27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59A23371-BEC9-35EE-A01C-6546A34BCC8B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E9BA9E83-B370-6566-CF47-1D143F82985D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5B1E51AE-1522-4129-351A-D6C79766FE49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DE50E304-4B6F-CA21-D3B3-87338D993549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158B9833-4627-CD74-D688-E0DBA319624C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2C3DD283-CB57-ADD1-3D60-E8B2C67739EA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9C1223B8-EA1A-8D3A-3121-B14D79AF683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F7473AA8-A80A-401D-B593-633F45EAB9FB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92516D71-A362-1CB9-F3DA-DB2EA893096B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05E16F58-4187-E6E0-C2FC-7A82A07CD6DA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5D3EFB03-B682-7BCB-601D-45A06C2B80B5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976B4430-26BA-79CD-6750-F446282A797E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5398B48F-8C52-12A9-A44A-44179828B721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E76AFE9-31BC-ED04-5423-4C26446012FF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FA26D46A-E202-B636-EFF3-8AE54F80340E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1EDA2F9E-44DE-871D-DFC4-537D84FE991C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DEE3581D-EA03-99E1-8DC9-7937A7A75FB9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A90246CF-63BC-1480-EFE4-00E2A94C3E35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E93AC99D-A46E-B215-DFC1-9E80A43D7DBB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8B3FD1B7-ABD7-2DD4-3B66-F8CF23FBF0A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75D7D1C9-380F-4697-DDF3-69A6ABBAEB7F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1DD6B8CE-2A6C-0343-2A99-E729DC528845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BD497568-17B2-174D-DC8A-6782581BDAB6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4E1F2082-3D82-A2AD-3793-2F346330707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75F1E25D-39B3-16F7-F9EA-A647C473855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76B32E07-7894-21B0-F393-78C34E81F7A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0BEC8EA5-3815-9139-C604-0730BA431E8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5B684E21-4E8C-247E-9FBD-15321A2DCE7C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CB6B6D06-DB8D-ABA4-FA61-076EFD90C9F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5900AE-42F2-12A7-4836-5B56BB1619E4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3538C2DE-A38A-E914-DB59-83B0D5651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4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38B0262-67DD-32A8-E077-F1B1C20E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BE43F108-EB8C-A8E5-D2CB-54E4F39BCB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Step Four : 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Manipulation Language</a:t>
            </a:r>
            <a:r>
              <a:rPr lang="en-US" sz="240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C95BE-5F7C-9C83-A003-8289CB95E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LOAN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"Loan" (account_id, loan_id, loan_type, loan_amount,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interest_rate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start_date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end_date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('2', 0290, 1, 5000.00, 5.00, '2024-01-30', '2026-01-29'),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('7', 1059, 1, 10000.00, 4.50, '2024-02-19', '2027-02-18'),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('4', 0001, 2, 250000.00, 3.25, '2024-03-09', '2030-03-08'),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('6', 2832, 1, 2000.00, 6.00, '2024-04-15', '2025-04-14'),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('1', 2010, 2, 150000.00, 3.50, '2024-05-08', '2028-05-07'),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('3', 4372, 1, 7500.00, 5.25, '2024-06-20', '2027-06-19'),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('10', 3904, 2, 300000.00, 3.00, '2024-07-16', '2029-07-15'),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('5', 8392, 1, 4000.00, 5.75, '2024-08-31', '2026-08-01'),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('8', 2013, 1, 12000.00, 4.75, '2024-09-18', '2026-09-17'),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('9', 2387, 2, 200000.00, 3.20, '2024-10-11', '2031-10-10');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7A6642-27DC-04C1-3DE5-A2028B6AAAD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39700" indent="0">
              <a:buNone/>
            </a:pPr>
            <a:r>
              <a:rPr lang="en-US" sz="1000" b="1" i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INSERT DATA FOR TABLE LOAN_PAYMENT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INTO "Loan_Payment" (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payment_id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amount,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paid_at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39700" indent="0">
              <a:buNone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(0290, 500.00, '2024-04-29'),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(2832, 600.00, '2024-06-14'),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(2387, 2000.00, '2024-11-10'),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(1059, 250.00, '2025-12-18'),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(2010, 1500.00, '2027-12-07'),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(8392, 750.00, '2026-10-01'),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(0001, 30000.00, '2028-05-08'),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(3904, 400.00, '2029-02-15'),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(2013, 1200.00, '2025-03-17'),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(4372,2000.00, '2025-01-19');</a:t>
            </a: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0AB8D061-E449-2138-8328-C141EDDEEC06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47FA96FD-B622-B261-CA10-59146B7BCD2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18B620EF-5B38-CC93-7DA9-04792DB3F4F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F503DFB0-3D68-4C90-E975-97974667653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B9896506-AE98-7739-DA58-C13A529061C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1488D79C-5340-1D39-3222-71B36227F19E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A200D622-FE6D-E66C-1E1C-73B1C292D90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D3B1DFE9-F66B-3BD1-580F-F38127961A7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2D0E8D99-BD57-D292-8A1B-6111EAE53E4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1585C67A-4D74-3CC8-B591-0F9E2A719F7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AA6374EE-364B-D629-C4FF-77EA0029E767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08CA5F51-BBE3-7AB5-5FAF-81CDAC9DCF7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7413C104-D868-6FDB-7AFF-4995739F0E6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481E15B6-4924-C589-472A-165C7751697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9E1CE4E5-3D9B-0B62-E85E-19E607A9BF5C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0E9E8988-671A-9F72-A5D5-8FD8BF025FD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6D41F94C-D013-AB3F-A9DE-C14BC74D2E1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A3903597-DE67-BD0F-5BA3-B0A04B9C4C8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7D394ABA-93C4-3A7B-58C3-913C8FC9364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36212F89-D1B5-5710-0C0C-392A1AD8839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848DB6D2-E7D8-38B6-BF63-2EC945DF81E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7B97F31C-D7DF-6888-C16C-29C52BA8065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FB2AE7E8-A7DD-095A-700D-D1450458A13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AFCBA66D-A0F1-C2E7-F555-DF83E540F33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6061F02C-D3D0-B634-9D25-D646267C6D1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2B401964-7A4E-D0B6-AEFD-956BB999618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28D750E7-53AC-77E3-A96C-1A18F024406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6BA97354-0EDD-A1EE-3EEF-57D135149CA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82BC8A98-FD2D-F9AA-C121-3057E8E3AF0A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16E99C2E-04BD-B1F3-4C18-8888F126CCF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07D91DC3-2C16-F074-A46F-D40258003FF2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4846E38-1088-FFD7-D854-ED7BBF4CE0A6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78389A43-C1D2-E9A3-E082-5C705C8FB08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FCAE6964-D689-AC18-9165-B39AD41C38D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7F1E4F82-5DEE-7751-CF6B-FF3A47C19D5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E57FB5E3-3C21-89A8-21C8-4553560CAE0A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60199543-1A66-9E34-A699-960A630DC52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CB9911D4-AD73-332F-BEDE-055871301B54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DB71D289-3209-42CC-4886-F9A4E90EC1FB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84F61057-6CC9-52C3-4A92-E2A87AE2D28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0DA10D5-E952-01D5-B21A-6FA77B9AD38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E032A5F4-AB2E-65DA-1524-ADE5AB40F9B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E85CBA05-35EB-06DC-4713-58C638696AE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146B9101-B8A0-EF09-F3F8-126B7C23E5E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C4448B9A-28E8-A215-3F15-AFD0511579C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F992EA05-6324-5C6F-8EF2-C1A628F90D9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DF070A1E-4485-49A3-DCA5-4C9EBABDCCB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41D6B1-163E-2200-C6AF-22B6D2212035}"/>
              </a:ext>
            </a:extLst>
          </p:cNvPr>
          <p:cNvCxnSpPr/>
          <p:nvPr/>
        </p:nvCxnSpPr>
        <p:spPr>
          <a:xfrm flipV="1">
            <a:off x="514775" y="729682"/>
            <a:ext cx="4868541" cy="31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5B690BC8-FE63-AEF7-3507-301E11D1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30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38B0262-67DD-32A8-E077-F1B1C20E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BE43F108-EB8C-A8E5-D2CB-54E4F39BCB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Sample Tables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0AB8D061-E449-2138-8328-C141EDDEEC06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47FA96FD-B622-B261-CA10-59146B7BCD2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18B620EF-5B38-CC93-7DA9-04792DB3F4F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F503DFB0-3D68-4C90-E975-97974667653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B9896506-AE98-7739-DA58-C13A529061C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1488D79C-5340-1D39-3222-71B36227F19E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A200D622-FE6D-E66C-1E1C-73B1C292D90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D3B1DFE9-F66B-3BD1-580F-F38127961A7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2D0E8D99-BD57-D292-8A1B-6111EAE53E4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1585C67A-4D74-3CC8-B591-0F9E2A719F7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AA6374EE-364B-D629-C4FF-77EA0029E767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08CA5F51-BBE3-7AB5-5FAF-81CDAC9DCF7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7413C104-D868-6FDB-7AFF-4995739F0E6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481E15B6-4924-C589-472A-165C7751697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9E1CE4E5-3D9B-0B62-E85E-19E607A9BF5C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0E9E8988-671A-9F72-A5D5-8FD8BF025FD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6D41F94C-D013-AB3F-A9DE-C14BC74D2E1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A3903597-DE67-BD0F-5BA3-B0A04B9C4C8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7D394ABA-93C4-3A7B-58C3-913C8FC9364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36212F89-D1B5-5710-0C0C-392A1AD8839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848DB6D2-E7D8-38B6-BF63-2EC945DF81E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7B97F31C-D7DF-6888-C16C-29C52BA8065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FB2AE7E8-A7DD-095A-700D-D1450458A13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AFCBA66D-A0F1-C2E7-F555-DF83E540F33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6061F02C-D3D0-B634-9D25-D646267C6D1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2B401964-7A4E-D0B6-AEFD-956BB999618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28D750E7-53AC-77E3-A96C-1A18F024406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6BA97354-0EDD-A1EE-3EEF-57D135149CA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82BC8A98-FD2D-F9AA-C121-3057E8E3AF0A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16E99C2E-04BD-B1F3-4C18-8888F126CCF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07D91DC3-2C16-F074-A46F-D40258003FF2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4846E38-1088-FFD7-D854-ED7BBF4CE0A6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78389A43-C1D2-E9A3-E082-5C705C8FB08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FCAE6964-D689-AC18-9165-B39AD41C38D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7F1E4F82-5DEE-7751-CF6B-FF3A47C19D5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E57FB5E3-3C21-89A8-21C8-4553560CAE0A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60199543-1A66-9E34-A699-960A630DC52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CB9911D4-AD73-332F-BEDE-055871301B54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DB71D289-3209-42CC-4886-F9A4E90EC1FB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84F61057-6CC9-52C3-4A92-E2A87AE2D28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0DA10D5-E952-01D5-B21A-6FA77B9AD38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E032A5F4-AB2E-65DA-1524-ADE5AB40F9B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E85CBA05-35EB-06DC-4713-58C638696AE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146B9101-B8A0-EF09-F3F8-126B7C23E5E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C4448B9A-28E8-A215-3F15-AFD0511579C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F992EA05-6324-5C6F-8EF2-C1A628F90D9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DF070A1E-4485-49A3-DCA5-4C9EBABDCCB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41D6B1-163E-2200-C6AF-22B6D2212035}"/>
              </a:ext>
            </a:extLst>
          </p:cNvPr>
          <p:cNvCxnSpPr/>
          <p:nvPr/>
        </p:nvCxnSpPr>
        <p:spPr>
          <a:xfrm>
            <a:off x="514775" y="761520"/>
            <a:ext cx="1944890" cy="40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5B690BC8-FE63-AEF7-3507-301E11D1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6" y="907852"/>
            <a:ext cx="6977634" cy="392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Introduction</a:t>
            </a:r>
            <a:endParaRPr dirty="0"/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171905" y="2883656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514800" y="718302"/>
            <a:ext cx="1828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0242" y="984531"/>
            <a:ext cx="6400800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Banking database management is essential for efficient handling of customer and transaction data in the system. 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We have designed </a:t>
            </a:r>
            <a:r>
              <a:rPr lang="en-US" dirty="0"/>
              <a:t>the database to efficiently manage essential operations and ensure data integrity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connects core entities such as accounts, customers, employees, branches, loans, and transactions. 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schema supports critical functionalities like account management, loan processing, transaction tracking, and card </a:t>
            </a:r>
            <a:r>
              <a:rPr lang="en-US" dirty="0" smtClean="0"/>
              <a:t>services.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We have organized </a:t>
            </a:r>
            <a:r>
              <a:rPr lang="en-US" dirty="0"/>
              <a:t>the structure </a:t>
            </a:r>
            <a:r>
              <a:rPr lang="en-US" dirty="0" smtClean="0"/>
              <a:t>to ensure </a:t>
            </a:r>
            <a:r>
              <a:rPr lang="en-US" dirty="0"/>
              <a:t>seamless collaboration between various banking </a:t>
            </a:r>
            <a:r>
              <a:rPr lang="en-US" dirty="0" smtClean="0"/>
              <a:t>operations, </a:t>
            </a:r>
            <a:r>
              <a:rPr lang="en-US" dirty="0"/>
              <a:t>enhancing overall efficiency and customer satisfaction</a:t>
            </a:r>
            <a:r>
              <a:rPr lang="en-US" dirty="0" smtClean="0"/>
              <a:t>.</a:t>
            </a:r>
          </a:p>
        </p:txBody>
      </p:sp>
      <p:pic>
        <p:nvPicPr>
          <p:cNvPr id="82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438B0262-67DD-32A8-E077-F1B1C20E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BE43F108-EB8C-A8E5-D2CB-54E4F39BCB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Sample Tables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>
            <a:extLst>
              <a:ext uri="{FF2B5EF4-FFF2-40B4-BE49-F238E27FC236}">
                <a16:creationId xmlns:a16="http://schemas.microsoft.com/office/drawing/2014/main" id="{0AB8D061-E449-2138-8328-C141EDDEEC06}"/>
              </a:ext>
            </a:extLst>
          </p:cNvPr>
          <p:cNvGrpSpPr/>
          <p:nvPr/>
        </p:nvGrpSpPr>
        <p:grpSpPr>
          <a:xfrm>
            <a:off x="7702062" y="4114800"/>
            <a:ext cx="1069612" cy="940888"/>
            <a:chOff x="3478424" y="1308364"/>
            <a:chExt cx="2187185" cy="2942536"/>
          </a:xfrm>
        </p:grpSpPr>
        <p:sp>
          <p:nvSpPr>
            <p:cNvPr id="206" name="Google Shape;206;p16">
              <a:extLst>
                <a:ext uri="{FF2B5EF4-FFF2-40B4-BE49-F238E27FC236}">
                  <a16:creationId xmlns:a16="http://schemas.microsoft.com/office/drawing/2014/main" id="{47FA96FD-B622-B261-CA10-59146B7BCD2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18B620EF-5B38-CC93-7DA9-04792DB3F4F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F503DFB0-3D68-4C90-E975-97974667653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B9896506-AE98-7739-DA58-C13A529061C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1488D79C-5340-1D39-3222-71B36227F19E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A200D622-FE6D-E66C-1E1C-73B1C292D90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D3B1DFE9-F66B-3BD1-580F-F38127961A7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2D0E8D99-BD57-D292-8A1B-6111EAE53E4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1585C67A-4D74-3CC8-B591-0F9E2A719F7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AA6374EE-364B-D629-C4FF-77EA0029E767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08CA5F51-BBE3-7AB5-5FAF-81CDAC9DCF7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7413C104-D868-6FDB-7AFF-4995739F0E6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481E15B6-4924-C589-472A-165C7751697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9E1CE4E5-3D9B-0B62-E85E-19E607A9BF5C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0E9E8988-671A-9F72-A5D5-8FD8BF025FD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6D41F94C-D013-AB3F-A9DE-C14BC74D2E1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A3903597-DE67-BD0F-5BA3-B0A04B9C4C8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>
              <a:extLst>
                <a:ext uri="{FF2B5EF4-FFF2-40B4-BE49-F238E27FC236}">
                  <a16:creationId xmlns:a16="http://schemas.microsoft.com/office/drawing/2014/main" id="{7D394ABA-93C4-3A7B-58C3-913C8FC9364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36212F89-D1B5-5710-0C0C-392A1AD8839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848DB6D2-E7D8-38B6-BF63-2EC945DF81E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7B97F31C-D7DF-6888-C16C-29C52BA8065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FB2AE7E8-A7DD-095A-700D-D1450458A13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AFCBA66D-A0F1-C2E7-F555-DF83E540F33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6061F02C-D3D0-B634-9D25-D646267C6D1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2B401964-7A4E-D0B6-AEFD-956BB999618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28D750E7-53AC-77E3-A96C-1A18F024406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6BA97354-0EDD-A1EE-3EEF-57D135149CA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82BC8A98-FD2D-F9AA-C121-3057E8E3AF0A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16E99C2E-04BD-B1F3-4C18-8888F126CCF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07D91DC3-2C16-F074-A46F-D40258003FF2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54846E38-1088-FFD7-D854-ED7BBF4CE0A6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78389A43-C1D2-E9A3-E082-5C705C8FB08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FCAE6964-D689-AC18-9165-B39AD41C38D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7F1E4F82-5DEE-7751-CF6B-FF3A47C19D5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E57FB5E3-3C21-89A8-21C8-4553560CAE0A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60199543-1A66-9E34-A699-960A630DC52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CB9911D4-AD73-332F-BEDE-055871301B54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DB71D289-3209-42CC-4886-F9A4E90EC1FB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84F61057-6CC9-52C3-4A92-E2A87AE2D28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A0DA10D5-E952-01D5-B21A-6FA77B9AD38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E032A5F4-AB2E-65DA-1524-ADE5AB40F9B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E85CBA05-35EB-06DC-4713-58C638696AE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146B9101-B8A0-EF09-F3F8-126B7C23E5E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>
              <a:extLst>
                <a:ext uri="{FF2B5EF4-FFF2-40B4-BE49-F238E27FC236}">
                  <a16:creationId xmlns:a16="http://schemas.microsoft.com/office/drawing/2014/main" id="{C4448B9A-28E8-A215-3F15-AFD0511579C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F992EA05-6324-5C6F-8EF2-C1A628F90D9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DF070A1E-4485-49A3-DCA5-4C9EBABDCCB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41D6B1-163E-2200-C6AF-22B6D2212035}"/>
              </a:ext>
            </a:extLst>
          </p:cNvPr>
          <p:cNvCxnSpPr/>
          <p:nvPr/>
        </p:nvCxnSpPr>
        <p:spPr>
          <a:xfrm>
            <a:off x="514775" y="761520"/>
            <a:ext cx="1944890" cy="40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>
            <a:extLst>
              <a:ext uri="{FF2B5EF4-FFF2-40B4-BE49-F238E27FC236}">
                <a16:creationId xmlns:a16="http://schemas.microsoft.com/office/drawing/2014/main" id="{5B690BC8-FE63-AEF7-3507-301E11D1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" y="932972"/>
            <a:ext cx="5904614" cy="331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5" r="63178" b="30120"/>
          <a:stretch/>
        </p:blipFill>
        <p:spPr>
          <a:xfrm>
            <a:off x="6285474" y="741239"/>
            <a:ext cx="2645447" cy="2010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9" r="69380" b="32050"/>
          <a:stretch/>
        </p:blipFill>
        <p:spPr>
          <a:xfrm>
            <a:off x="6419762" y="2995543"/>
            <a:ext cx="2203780" cy="1629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851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171905" y="2883656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9" y="1843328"/>
            <a:ext cx="6953250" cy="2943225"/>
          </a:xfrm>
          <a:prstGeom prst="rect">
            <a:avLst/>
          </a:prstGeom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Account number of </a:t>
            </a:r>
            <a:r>
              <a:rPr lang="en-US" sz="1800" dirty="0" smtClean="0"/>
              <a:t>all accounts </a:t>
            </a:r>
            <a:r>
              <a:rPr lang="en-US" sz="1800" dirty="0"/>
              <a:t>opened by Laura </a:t>
            </a:r>
            <a:r>
              <a:rPr lang="en-US" sz="1800" dirty="0" smtClean="0"/>
              <a:t>Lee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3606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171905" y="2883656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sz="1800" dirty="0"/>
              <a:t>Find a person who created an account very close to or on the same day as their birthday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9599"/>
            <a:ext cx="9066186" cy="37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8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638833" y="2766924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Find out which country has the highest total account balance by grouping accounts by countries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4" y="1735322"/>
            <a:ext cx="7832440" cy="32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0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403392" y="3309982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 smtClean="0"/>
              <a:t>Find </a:t>
            </a:r>
            <a:r>
              <a:rPr lang="en-US" sz="1800" dirty="0"/>
              <a:t>the number of loans taken and the total loan amount by loan type</a:t>
            </a:r>
          </a:p>
          <a:p>
            <a:pPr algn="l"/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60" y="1670474"/>
            <a:ext cx="7561309" cy="19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02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List the shortened version of the account number (first 5 characters), and the formatted balance of all active accounts.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" y="1735322"/>
            <a:ext cx="7726843" cy="33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435701" y="1029461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List the name of all customers who haven't opened account in New York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69" y="1508868"/>
            <a:ext cx="63722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3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List all branches with the number of employees in each branch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40" y="1339942"/>
            <a:ext cx="6760443" cy="38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46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Calculate the average account balance by account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6" y="1778501"/>
            <a:ext cx="73723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5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List card information of all customers with an outstanding loan above 10000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4" y="1172219"/>
            <a:ext cx="63055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5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1"/>
          <p:cNvSpPr/>
          <p:nvPr/>
        </p:nvSpPr>
        <p:spPr>
          <a:xfrm>
            <a:off x="3701600" y="2562715"/>
            <a:ext cx="18864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3" name="Google Shape;1153;p21"/>
          <p:cNvCxnSpPr>
            <a:stCxn id="1154" idx="2"/>
            <a:endCxn id="1152" idx="0"/>
          </p:cNvCxnSpPr>
          <p:nvPr/>
        </p:nvCxnSpPr>
        <p:spPr>
          <a:xfrm>
            <a:off x="4644812" y="2012624"/>
            <a:ext cx="0" cy="550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6" name="Google Shape;1156;p21"/>
          <p:cNvCxnSpPr>
            <a:stCxn id="1157" idx="2"/>
            <a:endCxn id="1152" idx="0"/>
          </p:cNvCxnSpPr>
          <p:nvPr/>
        </p:nvCxnSpPr>
        <p:spPr>
          <a:xfrm rot="-5400000" flipH="1">
            <a:off x="3122150" y="1040174"/>
            <a:ext cx="550200" cy="2495100"/>
          </a:xfrm>
          <a:prstGeom prst="bentConnector3">
            <a:avLst>
              <a:gd name="adj1" fmla="val 4999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8" name="Google Shape;1158;p21"/>
          <p:cNvSpPr/>
          <p:nvPr/>
        </p:nvSpPr>
        <p:spPr>
          <a:xfrm>
            <a:off x="1206500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9" name="Google Shape;1159;p21"/>
          <p:cNvCxnSpPr>
            <a:stCxn id="1160" idx="2"/>
            <a:endCxn id="1152" idx="0"/>
          </p:cNvCxnSpPr>
          <p:nvPr/>
        </p:nvCxnSpPr>
        <p:spPr>
          <a:xfrm rot="5400000">
            <a:off x="5617300" y="1040174"/>
            <a:ext cx="550200" cy="2495100"/>
          </a:xfrm>
          <a:prstGeom prst="bentConnector3">
            <a:avLst>
              <a:gd name="adj1" fmla="val 4999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21"/>
          <p:cNvSpPr/>
          <p:nvPr/>
        </p:nvSpPr>
        <p:spPr>
          <a:xfrm>
            <a:off x="6196750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21"/>
          <p:cNvSpPr/>
          <p:nvPr/>
        </p:nvSpPr>
        <p:spPr>
          <a:xfrm>
            <a:off x="1206500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21"/>
          <p:cNvSpPr/>
          <p:nvPr/>
        </p:nvSpPr>
        <p:spPr>
          <a:xfrm>
            <a:off x="6196750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3701612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1"/>
          <p:cNvSpPr/>
          <p:nvPr/>
        </p:nvSpPr>
        <p:spPr>
          <a:xfrm>
            <a:off x="3701612" y="10943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21"/>
          <p:cNvGrpSpPr/>
          <p:nvPr/>
        </p:nvGrpSpPr>
        <p:grpSpPr>
          <a:xfrm>
            <a:off x="3776050" y="1211025"/>
            <a:ext cx="1736400" cy="684903"/>
            <a:chOff x="3776050" y="1211025"/>
            <a:chExt cx="1736400" cy="684903"/>
          </a:xfrm>
        </p:grpSpPr>
        <p:sp>
          <p:nvSpPr>
            <p:cNvPr id="1164" name="Google Shape;1164;p21"/>
            <p:cNvSpPr txBox="1"/>
            <p:nvPr/>
          </p:nvSpPr>
          <p:spPr>
            <a:xfrm>
              <a:off x="377605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Two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65" name="Google Shape;1165;p21"/>
            <p:cNvSpPr txBox="1"/>
            <p:nvPr/>
          </p:nvSpPr>
          <p:spPr>
            <a:xfrm>
              <a:off x="3776050" y="1464528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Drawing The ERD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6" name="Google Shape;1166;p21"/>
          <p:cNvGrpSpPr/>
          <p:nvPr/>
        </p:nvGrpSpPr>
        <p:grpSpPr>
          <a:xfrm>
            <a:off x="1280050" y="1211025"/>
            <a:ext cx="1736400" cy="684905"/>
            <a:chOff x="1280050" y="1211025"/>
            <a:chExt cx="1736400" cy="684905"/>
          </a:xfrm>
        </p:grpSpPr>
        <p:sp>
          <p:nvSpPr>
            <p:cNvPr id="1167" name="Google Shape;1167;p21"/>
            <p:cNvSpPr txBox="1"/>
            <p:nvPr/>
          </p:nvSpPr>
          <p:spPr>
            <a:xfrm>
              <a:off x="128005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One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68" name="Google Shape;1168;p21"/>
            <p:cNvSpPr txBox="1"/>
            <p:nvPr/>
          </p:nvSpPr>
          <p:spPr>
            <a:xfrm>
              <a:off x="1280050" y="146453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Database Schema Design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9" name="Google Shape;1169;p21"/>
          <p:cNvGrpSpPr/>
          <p:nvPr/>
        </p:nvGrpSpPr>
        <p:grpSpPr>
          <a:xfrm>
            <a:off x="6273100" y="1211025"/>
            <a:ext cx="1736400" cy="684903"/>
            <a:chOff x="6273100" y="1211025"/>
            <a:chExt cx="1736400" cy="684903"/>
          </a:xfrm>
        </p:grpSpPr>
        <p:sp>
          <p:nvSpPr>
            <p:cNvPr id="1170" name="Google Shape;1170;p21"/>
            <p:cNvSpPr txBox="1"/>
            <p:nvPr/>
          </p:nvSpPr>
          <p:spPr>
            <a:xfrm>
              <a:off x="627310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Three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71" name="Google Shape;1171;p21"/>
            <p:cNvSpPr txBox="1"/>
            <p:nvPr/>
          </p:nvSpPr>
          <p:spPr>
            <a:xfrm>
              <a:off x="6273100" y="1464528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Roboto" panose="020B0604020202020204" charset="0"/>
                  <a:ea typeface="Roboto" panose="020B0604020202020204" charset="0"/>
                </a:rPr>
                <a:t>Data Definition Language</a:t>
              </a:r>
              <a:endParaRPr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</p:grpSp>
      <p:cxnSp>
        <p:nvCxnSpPr>
          <p:cNvPr id="1172" name="Google Shape;1172;p21"/>
          <p:cNvCxnSpPr>
            <a:stCxn id="1160" idx="2"/>
            <a:endCxn id="1152" idx="0"/>
          </p:cNvCxnSpPr>
          <p:nvPr/>
        </p:nvCxnSpPr>
        <p:spPr>
          <a:xfrm rot="5400000">
            <a:off x="5617300" y="1040174"/>
            <a:ext cx="550200" cy="2495100"/>
          </a:xfrm>
          <a:prstGeom prst="bentConnector3">
            <a:avLst>
              <a:gd name="adj1" fmla="val 4999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21"/>
          <p:cNvCxnSpPr>
            <a:stCxn id="1157" idx="2"/>
            <a:endCxn id="1152" idx="0"/>
          </p:cNvCxnSpPr>
          <p:nvPr/>
        </p:nvCxnSpPr>
        <p:spPr>
          <a:xfrm rot="-5400000" flipH="1">
            <a:off x="3122150" y="1040174"/>
            <a:ext cx="550200" cy="2495100"/>
          </a:xfrm>
          <a:prstGeom prst="bentConnector3">
            <a:avLst>
              <a:gd name="adj1" fmla="val 4999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21"/>
          <p:cNvCxnSpPr>
            <a:stCxn id="1175" idx="2"/>
            <a:endCxn id="1152" idx="2"/>
          </p:cNvCxnSpPr>
          <p:nvPr/>
        </p:nvCxnSpPr>
        <p:spPr>
          <a:xfrm rot="-5400000">
            <a:off x="3122150" y="2103174"/>
            <a:ext cx="550200" cy="2495100"/>
          </a:xfrm>
          <a:prstGeom prst="bentConnector3">
            <a:avLst>
              <a:gd name="adj1" fmla="val 49992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6" name="Google Shape;1176;p21"/>
          <p:cNvSpPr/>
          <p:nvPr/>
        </p:nvSpPr>
        <p:spPr>
          <a:xfrm rot="10800000" flipH="1">
            <a:off x="1206500" y="36258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7" name="Google Shape;1177;p21"/>
          <p:cNvCxnSpPr>
            <a:stCxn id="1178" idx="2"/>
            <a:endCxn id="1152" idx="2"/>
          </p:cNvCxnSpPr>
          <p:nvPr/>
        </p:nvCxnSpPr>
        <p:spPr>
          <a:xfrm rot="5400000" flipH="1">
            <a:off x="5617300" y="2103174"/>
            <a:ext cx="550200" cy="2495100"/>
          </a:xfrm>
          <a:prstGeom prst="bentConnector3">
            <a:avLst>
              <a:gd name="adj1" fmla="val 49992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9" name="Google Shape;1179;p21"/>
          <p:cNvSpPr/>
          <p:nvPr/>
        </p:nvSpPr>
        <p:spPr>
          <a:xfrm rot="10800000" flipH="1">
            <a:off x="6196750" y="3625824"/>
            <a:ext cx="1886400" cy="91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21"/>
          <p:cNvSpPr/>
          <p:nvPr/>
        </p:nvSpPr>
        <p:spPr>
          <a:xfrm rot="10800000" flipH="1">
            <a:off x="1206500" y="36258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1"/>
          <p:cNvSpPr/>
          <p:nvPr/>
        </p:nvSpPr>
        <p:spPr>
          <a:xfrm rot="10800000" flipH="1">
            <a:off x="6196750" y="3625824"/>
            <a:ext cx="1886400" cy="9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21"/>
          <p:cNvGrpSpPr/>
          <p:nvPr/>
        </p:nvGrpSpPr>
        <p:grpSpPr>
          <a:xfrm>
            <a:off x="1280050" y="3755487"/>
            <a:ext cx="1736400" cy="684916"/>
            <a:chOff x="1280050" y="3755487"/>
            <a:chExt cx="1736400" cy="684916"/>
          </a:xfrm>
        </p:grpSpPr>
        <p:sp>
          <p:nvSpPr>
            <p:cNvPr id="1185" name="Google Shape;1185;p21"/>
            <p:cNvSpPr txBox="1"/>
            <p:nvPr/>
          </p:nvSpPr>
          <p:spPr>
            <a:xfrm>
              <a:off x="1280050" y="3755487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Four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86" name="Google Shape;1186;p21"/>
            <p:cNvSpPr txBox="1"/>
            <p:nvPr/>
          </p:nvSpPr>
          <p:spPr>
            <a:xfrm>
              <a:off x="1280050" y="4009004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Roboto" panose="020B0604020202020204" charset="0"/>
                  <a:ea typeface="Roboto" panose="020B0604020202020204" charset="0"/>
                </a:rPr>
                <a:t>Data </a:t>
              </a:r>
              <a:r>
                <a:rPr lang="en-US" sz="1200" dirty="0" smtClean="0">
                  <a:latin typeface="Roboto" panose="020B0604020202020204" charset="0"/>
                  <a:ea typeface="Roboto" panose="020B0604020202020204" charset="0"/>
                </a:rPr>
                <a:t>Manipulation </a:t>
              </a:r>
              <a:r>
                <a:rPr lang="en-US" sz="1200" dirty="0">
                  <a:latin typeface="Roboto" panose="020B0604020202020204" charset="0"/>
                  <a:ea typeface="Roboto" panose="020B0604020202020204" charset="0"/>
                </a:rPr>
                <a:t>L</a:t>
              </a:r>
              <a:r>
                <a:rPr lang="en-US" sz="1200" dirty="0" smtClean="0">
                  <a:latin typeface="Roboto" panose="020B0604020202020204" charset="0"/>
                  <a:ea typeface="Roboto" panose="020B0604020202020204" charset="0"/>
                </a:rPr>
                <a:t>anguage</a:t>
              </a:r>
              <a:endParaRPr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</p:grpSp>
      <p:grpSp>
        <p:nvGrpSpPr>
          <p:cNvPr id="1187" name="Google Shape;1187;p21"/>
          <p:cNvGrpSpPr/>
          <p:nvPr/>
        </p:nvGrpSpPr>
        <p:grpSpPr>
          <a:xfrm>
            <a:off x="6273150" y="3755475"/>
            <a:ext cx="1736400" cy="684923"/>
            <a:chOff x="6273100" y="3755475"/>
            <a:chExt cx="1736400" cy="684923"/>
          </a:xfrm>
        </p:grpSpPr>
        <p:sp>
          <p:nvSpPr>
            <p:cNvPr id="1188" name="Google Shape;1188;p21"/>
            <p:cNvSpPr txBox="1"/>
            <p:nvPr/>
          </p:nvSpPr>
          <p:spPr>
            <a:xfrm>
              <a:off x="6273100" y="375547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Five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89" name="Google Shape;1189;p21"/>
            <p:cNvSpPr txBox="1"/>
            <p:nvPr/>
          </p:nvSpPr>
          <p:spPr>
            <a:xfrm>
              <a:off x="6273100" y="4008998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Related Queries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2" name="Google Shape;1152;p21"/>
          <p:cNvSpPr/>
          <p:nvPr/>
        </p:nvSpPr>
        <p:spPr>
          <a:xfrm>
            <a:off x="3701600" y="2562715"/>
            <a:ext cx="1886400" cy="513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0" name="Google Shape;1190;p21"/>
          <p:cNvCxnSpPr>
            <a:stCxn id="1178" idx="2"/>
            <a:endCxn id="1152" idx="2"/>
          </p:cNvCxnSpPr>
          <p:nvPr/>
        </p:nvCxnSpPr>
        <p:spPr>
          <a:xfrm rot="5400000" flipH="1">
            <a:off x="5617300" y="2103174"/>
            <a:ext cx="550200" cy="2495100"/>
          </a:xfrm>
          <a:prstGeom prst="bentConnector3">
            <a:avLst>
              <a:gd name="adj1" fmla="val 49992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21"/>
          <p:cNvCxnSpPr>
            <a:stCxn id="1175" idx="2"/>
            <a:endCxn id="1152" idx="2"/>
          </p:cNvCxnSpPr>
          <p:nvPr/>
        </p:nvCxnSpPr>
        <p:spPr>
          <a:xfrm rot="-5400000">
            <a:off x="3122150" y="2103174"/>
            <a:ext cx="550200" cy="2495100"/>
          </a:xfrm>
          <a:prstGeom prst="bentConnector3">
            <a:avLst>
              <a:gd name="adj1" fmla="val 49992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2" name="Google Shape;1192;p21"/>
          <p:cNvCxnSpPr>
            <a:stCxn id="1154" idx="2"/>
            <a:endCxn id="1152" idx="0"/>
          </p:cNvCxnSpPr>
          <p:nvPr/>
        </p:nvCxnSpPr>
        <p:spPr>
          <a:xfrm>
            <a:off x="4644812" y="2012624"/>
            <a:ext cx="0" cy="550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4" name="Google Shape;1194;p21"/>
          <p:cNvSpPr txBox="1"/>
          <p:nvPr/>
        </p:nvSpPr>
        <p:spPr>
          <a:xfrm>
            <a:off x="3872050" y="2692465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Banking Management</a:t>
            </a:r>
            <a:endParaRPr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Database Design and Implementation Steps</a:t>
            </a:r>
            <a:endParaRPr lang="en-US" dirty="0"/>
          </a:p>
        </p:txBody>
      </p:sp>
      <p:pic>
        <p:nvPicPr>
          <p:cNvPr id="49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Find the top 5 customers with the highest account balances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24" y="1755844"/>
            <a:ext cx="69246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Display the total loan payments made for each loan.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4" y="1311335"/>
            <a:ext cx="73818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52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599922" y="2669647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Find the last transaction of youngest person who withdrew money from an ATM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1" y="1408567"/>
            <a:ext cx="90011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63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403392" y="2698830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Combine Customers and Employees' Emails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5" y="1349666"/>
            <a:ext cx="82772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2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403392" y="2698830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 smtClean="0"/>
              <a:t>Find </a:t>
            </a:r>
            <a:r>
              <a:rPr lang="en-US" sz="1800" dirty="0"/>
              <a:t>the name, age, and address of cardholders for the three cards expiring soonest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7" y="1171575"/>
            <a:ext cx="87439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62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Five : Related Queries cont.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403392" y="2698830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3266569" cy="17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90;p16"/>
          <p:cNvSpPr txBox="1">
            <a:spLocks/>
          </p:cNvSpPr>
          <p:nvPr/>
        </p:nvSpPr>
        <p:spPr>
          <a:xfrm>
            <a:off x="353740" y="792036"/>
            <a:ext cx="8114400" cy="3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800" dirty="0"/>
              <a:t>Group </a:t>
            </a:r>
            <a:r>
              <a:rPr lang="en-US" sz="1800" dirty="0" smtClean="0"/>
              <a:t>cards </a:t>
            </a:r>
            <a:r>
              <a:rPr lang="en-US" sz="1800" dirty="0"/>
              <a:t>by their type and finds the most common transaction type for each card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1" y="1127002"/>
            <a:ext cx="90392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26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7" name="Google Shape;2647;p33"/>
          <p:cNvGrpSpPr/>
          <p:nvPr/>
        </p:nvGrpSpPr>
        <p:grpSpPr>
          <a:xfrm>
            <a:off x="1318525" y="2554735"/>
            <a:ext cx="6503700" cy="735300"/>
            <a:chOff x="1318525" y="2554735"/>
            <a:chExt cx="6503700" cy="735300"/>
          </a:xfrm>
        </p:grpSpPr>
        <p:grpSp>
          <p:nvGrpSpPr>
            <p:cNvPr id="2648" name="Google Shape;2648;p33"/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49" name="Google Shape;2649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0" name="Google Shape;2650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1" name="Google Shape;2651;p33"/>
            <p:cNvGrpSpPr/>
            <p:nvPr/>
          </p:nvGrpSpPr>
          <p:grpSpPr>
            <a:xfrm flipH="1">
              <a:off x="4532002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52" name="Google Shape;2652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3" name="Google Shape;2653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4" name="Google Shape;2654;p33"/>
            <p:cNvGrpSpPr/>
            <p:nvPr/>
          </p:nvGrpSpPr>
          <p:grpSpPr>
            <a:xfrm flipH="1">
              <a:off x="65487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55" name="Google Shape;2655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6" name="Google Shape;2656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7" name="Google Shape;2657;p33"/>
            <p:cNvGrpSpPr/>
            <p:nvPr/>
          </p:nvGrpSpPr>
          <p:grpSpPr>
            <a:xfrm>
              <a:off x="5368323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58" name="Google Shape;2658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9" name="Google Shape;2659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60" name="Google Shape;2660;p33"/>
            <p:cNvGrpSpPr/>
            <p:nvPr/>
          </p:nvGrpSpPr>
          <p:grpSpPr>
            <a:xfrm>
              <a:off x="3335248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61" name="Google Shape;2661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2" name="Google Shape;2662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63" name="Google Shape;2663;p33"/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64" name="Google Shape;2664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5" name="Google Shape;2665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67" name="Google Shape;2667;p33"/>
          <p:cNvGrpSpPr/>
          <p:nvPr/>
        </p:nvGrpSpPr>
        <p:grpSpPr>
          <a:xfrm>
            <a:off x="1229723" y="2174427"/>
            <a:ext cx="590840" cy="682345"/>
            <a:chOff x="3669150" y="2223718"/>
            <a:chExt cx="436237" cy="503799"/>
          </a:xfrm>
        </p:grpSpPr>
        <p:sp>
          <p:nvSpPr>
            <p:cNvPr id="2668" name="Google Shape;2668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1" name="Google Shape;2671;p33"/>
          <p:cNvGrpSpPr/>
          <p:nvPr/>
        </p:nvGrpSpPr>
        <p:grpSpPr>
          <a:xfrm>
            <a:off x="3260973" y="2174427"/>
            <a:ext cx="590840" cy="682345"/>
            <a:chOff x="3669150" y="2223718"/>
            <a:chExt cx="436237" cy="503799"/>
          </a:xfrm>
        </p:grpSpPr>
        <p:sp>
          <p:nvSpPr>
            <p:cNvPr id="2672" name="Google Shape;2672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>
            <a:off x="5292198" y="2174427"/>
            <a:ext cx="590840" cy="682345"/>
            <a:chOff x="3669150" y="2223718"/>
            <a:chExt cx="436237" cy="503799"/>
          </a:xfrm>
        </p:grpSpPr>
        <p:sp>
          <p:nvSpPr>
            <p:cNvPr id="2676" name="Google Shape;2676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33"/>
          <p:cNvGrpSpPr/>
          <p:nvPr/>
        </p:nvGrpSpPr>
        <p:grpSpPr>
          <a:xfrm>
            <a:off x="7323423" y="2174427"/>
            <a:ext cx="590840" cy="682345"/>
            <a:chOff x="3669150" y="2223718"/>
            <a:chExt cx="436237" cy="503799"/>
          </a:xfrm>
        </p:grpSpPr>
        <p:sp>
          <p:nvSpPr>
            <p:cNvPr id="2680" name="Google Shape;2680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33"/>
          <p:cNvGrpSpPr/>
          <p:nvPr/>
        </p:nvGrpSpPr>
        <p:grpSpPr>
          <a:xfrm>
            <a:off x="2245311" y="2756502"/>
            <a:ext cx="590840" cy="682345"/>
            <a:chOff x="3669150" y="2223718"/>
            <a:chExt cx="436237" cy="503799"/>
          </a:xfrm>
        </p:grpSpPr>
        <p:sp>
          <p:nvSpPr>
            <p:cNvPr id="2684" name="Google Shape;2684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7" name="Google Shape;2687;p33"/>
          <p:cNvGrpSpPr/>
          <p:nvPr/>
        </p:nvGrpSpPr>
        <p:grpSpPr>
          <a:xfrm>
            <a:off x="4276561" y="2756502"/>
            <a:ext cx="590840" cy="682345"/>
            <a:chOff x="3669150" y="2223718"/>
            <a:chExt cx="436237" cy="503799"/>
          </a:xfrm>
        </p:grpSpPr>
        <p:sp>
          <p:nvSpPr>
            <p:cNvPr id="2688" name="Google Shape;2688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33"/>
          <p:cNvGrpSpPr/>
          <p:nvPr/>
        </p:nvGrpSpPr>
        <p:grpSpPr>
          <a:xfrm>
            <a:off x="6307786" y="2756502"/>
            <a:ext cx="590840" cy="682345"/>
            <a:chOff x="3669150" y="2223718"/>
            <a:chExt cx="436237" cy="503799"/>
          </a:xfrm>
        </p:grpSpPr>
        <p:sp>
          <p:nvSpPr>
            <p:cNvPr id="2692" name="Google Shape;2692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25143" y="1183759"/>
            <a:ext cx="6667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Roboto" panose="020B0604020202020204" charset="0"/>
                <a:ea typeface="Roboto" panose="020B0604020202020204" charset="0"/>
              </a:rPr>
              <a:t>Thank You For Your Attention.</a:t>
            </a:r>
            <a:endParaRPr lang="en-US" sz="20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50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454827" y="420378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One : </a:t>
            </a:r>
            <a:r>
              <a:rPr lang="en-US" sz="2400" dirty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Database Schema Design</a:t>
            </a:r>
            <a:br>
              <a:rPr lang="en-US" sz="2400" dirty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</a:b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>
            <a:stCxn id="190" idx="1"/>
          </p:cNvCxnSpPr>
          <p:nvPr/>
        </p:nvCxnSpPr>
        <p:spPr>
          <a:xfrm>
            <a:off x="454827" y="676878"/>
            <a:ext cx="42802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8" y="850218"/>
            <a:ext cx="8091553" cy="4164696"/>
          </a:xfrm>
          <a:prstGeom prst="rect">
            <a:avLst/>
          </a:prstGeom>
        </p:spPr>
      </p:pic>
      <p:grpSp>
        <p:nvGrpSpPr>
          <p:cNvPr id="66" name="Google Shape;1252;p22"/>
          <p:cNvGrpSpPr/>
          <p:nvPr/>
        </p:nvGrpSpPr>
        <p:grpSpPr>
          <a:xfrm>
            <a:off x="7710550" y="3563364"/>
            <a:ext cx="1301609" cy="1350901"/>
            <a:chOff x="3669150" y="1828675"/>
            <a:chExt cx="1805712" cy="2084909"/>
          </a:xfrm>
        </p:grpSpPr>
        <p:sp>
          <p:nvSpPr>
            <p:cNvPr id="67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67618" y="4806142"/>
            <a:ext cx="14540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d</a:t>
            </a:r>
            <a:r>
              <a:rPr lang="en-US" sz="800" dirty="0" smtClean="0">
                <a:latin typeface="Roboto" panose="020B0604020202020204" charset="0"/>
                <a:ea typeface="Roboto" panose="020B0604020202020204" charset="0"/>
              </a:rPr>
              <a:t>bdiagram.io</a:t>
            </a:r>
            <a:endParaRPr lang="en-US" sz="8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1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8503" y="827255"/>
            <a:ext cx="8041240" cy="3374875"/>
          </a:xfrm>
        </p:spPr>
        <p:txBody>
          <a:bodyPr/>
          <a:lstStyle/>
          <a:p>
            <a:r>
              <a:rPr lang="en-US" sz="1400" b="1" u="sng" dirty="0" smtClean="0">
                <a:latin typeface="+mj-lt"/>
              </a:rPr>
              <a:t>ENTITIES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sz="1400" dirty="0" smtClean="0">
                <a:latin typeface="+mj-lt"/>
              </a:rPr>
              <a:t>: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/>
            </a:r>
            <a:br>
              <a:rPr lang="en-US" sz="1400" dirty="0">
                <a:latin typeface="+mj-lt"/>
              </a:rPr>
            </a:br>
            <a:r>
              <a:rPr lang="en-US" sz="1400" dirty="0" smtClean="0">
                <a:latin typeface="+mj-lt"/>
              </a:rPr>
              <a:t> -  PERSON, CUSTOMERS , ACCOUNTS, TRANSACTIONS, LOANS, LOANS PAYMENT , BRANCHES, EMPLOYEES, CARD .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/>
            </a:r>
            <a:br>
              <a:rPr lang="en-US" sz="1400" dirty="0">
                <a:latin typeface="+mj-lt"/>
              </a:rPr>
            </a:br>
            <a:r>
              <a:rPr lang="en-US" sz="1400" b="1" u="sng" dirty="0" smtClean="0">
                <a:latin typeface="+mj-lt"/>
              </a:rPr>
              <a:t>RELATIONSHIPS</a:t>
            </a:r>
            <a:r>
              <a:rPr lang="en-US" sz="1400" dirty="0" smtClean="0">
                <a:latin typeface="+mj-lt"/>
              </a:rPr>
              <a:t> : 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	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>	</a:t>
            </a:r>
            <a:r>
              <a:rPr lang="en-US" sz="1400" dirty="0" smtClean="0">
                <a:latin typeface="+mj-lt"/>
              </a:rPr>
              <a:t>-  PERSON (PARENT) ARE LINKED TO CUSTOMER AND EMPLEYEE 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>	</a:t>
            </a:r>
            <a:r>
              <a:rPr lang="en-US" sz="1400" dirty="0" smtClean="0">
                <a:latin typeface="+mj-lt"/>
              </a:rPr>
              <a:t>-  CUSTOMERS CAN HAVE MULTIPLE ACCOUNTS IN DIFFERENT BRANCHES 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	-  AN  ACCOUNT HAS A CARDS 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>	</a:t>
            </a:r>
            <a:r>
              <a:rPr lang="en-US" sz="1400" dirty="0" smtClean="0">
                <a:latin typeface="+mj-lt"/>
              </a:rPr>
              <a:t>-  EACH ACCOUNT CAN HAVE MULTIPLE TRANSACTIONS 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	-  LOANS ARE LINKED TO ACCOUNT AND BRANCHES </a:t>
            </a:r>
            <a:br>
              <a:rPr lang="en-US" sz="1400" dirty="0" smtClean="0">
                <a:latin typeface="+mj-lt"/>
              </a:rPr>
            </a:br>
            <a:r>
              <a:rPr lang="en-US" sz="1400" dirty="0">
                <a:latin typeface="+mj-lt"/>
              </a:rPr>
              <a:t>	</a:t>
            </a:r>
            <a:r>
              <a:rPr lang="en-US" sz="1400" dirty="0" smtClean="0">
                <a:latin typeface="+mj-lt"/>
              </a:rPr>
              <a:t>-  LOAN PAYMENT HAS LINKED TO LOANS 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	-  EMPLOYEES BELONG TO BRANCHES </a:t>
            </a:r>
            <a:endParaRPr lang="fr-FR" sz="1400" dirty="0">
              <a:latin typeface="+mj-lt"/>
            </a:endParaRPr>
          </a:p>
        </p:txBody>
      </p:sp>
      <p:grpSp>
        <p:nvGrpSpPr>
          <p:cNvPr id="7" name="Google Shape;1252;p22"/>
          <p:cNvGrpSpPr/>
          <p:nvPr/>
        </p:nvGrpSpPr>
        <p:grpSpPr>
          <a:xfrm>
            <a:off x="7207117" y="3214042"/>
            <a:ext cx="1301609" cy="1350901"/>
            <a:chOff x="3669150" y="1828675"/>
            <a:chExt cx="1805712" cy="2084909"/>
          </a:xfrm>
        </p:grpSpPr>
        <p:sp>
          <p:nvSpPr>
            <p:cNvPr id="8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190;p16"/>
          <p:cNvSpPr txBox="1">
            <a:spLocks/>
          </p:cNvSpPr>
          <p:nvPr/>
        </p:nvSpPr>
        <p:spPr>
          <a:xfrm>
            <a:off x="454827" y="420378"/>
            <a:ext cx="811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sz="2400" smtClean="0">
                <a:latin typeface="Fira Sans Extra Condensed Medium" panose="020B0604020202020204" charset="0"/>
                <a:ea typeface="Roboto" panose="020B0604020202020204" charset="0"/>
              </a:rPr>
              <a:t>Step Two : </a:t>
            </a:r>
            <a:r>
              <a:rPr lang="en-US" sz="240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ERD (</a:t>
            </a:r>
            <a:r>
              <a:rPr lang="en-US" sz="2400" smtClean="0">
                <a:latin typeface="Fira Sans Extra Condensed Medium" panose="020B0604020202020204" charset="0"/>
              </a:rPr>
              <a:t>Entity Relationship Diagram</a:t>
            </a:r>
            <a:r>
              <a:rPr lang="en-US" sz="240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)</a:t>
            </a:r>
            <a:br>
              <a:rPr lang="en-US" sz="240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</a:br>
            <a:r>
              <a:rPr lang="en-US" sz="240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lang="en-US"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54827" y="673395"/>
            <a:ext cx="5286754" cy="34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7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570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1" y="274224"/>
            <a:ext cx="8057677" cy="4634103"/>
          </a:xfrm>
          <a:prstGeom prst="rect">
            <a:avLst/>
          </a:prstGeom>
        </p:spPr>
      </p:pic>
      <p:grpSp>
        <p:nvGrpSpPr>
          <p:cNvPr id="205" name="Google Shape;205;p16"/>
          <p:cNvGrpSpPr/>
          <p:nvPr/>
        </p:nvGrpSpPr>
        <p:grpSpPr>
          <a:xfrm>
            <a:off x="7171905" y="2883656"/>
            <a:ext cx="1638934" cy="1837183"/>
            <a:chOff x="3478424" y="1308364"/>
            <a:chExt cx="2187185" cy="2942536"/>
          </a:xfrm>
        </p:grpSpPr>
        <p:sp>
          <p:nvSpPr>
            <p:cNvPr id="206" name="Google Shape;206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08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Three : 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Definition Language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4570829" cy="17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3" y="997397"/>
            <a:ext cx="3187674" cy="1516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023" y="1172219"/>
            <a:ext cx="2955284" cy="2113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92" y="2977242"/>
            <a:ext cx="3264665" cy="1919968"/>
          </a:xfrm>
          <a:prstGeom prst="rect">
            <a:avLst/>
          </a:prstGeom>
        </p:spPr>
      </p:pic>
      <p:grpSp>
        <p:nvGrpSpPr>
          <p:cNvPr id="68" name="Google Shape;1252;p22"/>
          <p:cNvGrpSpPr/>
          <p:nvPr/>
        </p:nvGrpSpPr>
        <p:grpSpPr>
          <a:xfrm>
            <a:off x="7472782" y="3450488"/>
            <a:ext cx="1301609" cy="1350901"/>
            <a:chOff x="3669150" y="1828675"/>
            <a:chExt cx="1805712" cy="2084909"/>
          </a:xfrm>
        </p:grpSpPr>
        <p:sp>
          <p:nvSpPr>
            <p:cNvPr id="69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974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Three : 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Definition Language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4570829" cy="17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oogle Shape;1252;p22"/>
          <p:cNvGrpSpPr/>
          <p:nvPr/>
        </p:nvGrpSpPr>
        <p:grpSpPr>
          <a:xfrm>
            <a:off x="7472782" y="3450488"/>
            <a:ext cx="1301609" cy="1350901"/>
            <a:chOff x="3669150" y="1828675"/>
            <a:chExt cx="1805712" cy="2084909"/>
          </a:xfrm>
        </p:grpSpPr>
        <p:sp>
          <p:nvSpPr>
            <p:cNvPr id="68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47" y="934846"/>
            <a:ext cx="2787487" cy="2104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47" y="3385691"/>
            <a:ext cx="2718796" cy="1550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053" y="1755844"/>
            <a:ext cx="3826245" cy="18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3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54064" y="234406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Step Three : 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  <a:cs typeface="Roboto"/>
                <a:sym typeface="Roboto"/>
              </a:rPr>
              <a:t>Data Definition Language</a:t>
            </a:r>
            <a:r>
              <a:rPr lang="en-US" sz="2400" dirty="0" smtClean="0">
                <a:latin typeface="Fira Sans Extra Condensed Medium" panose="020B0604020202020204" charset="0"/>
                <a:ea typeface="Roboto" panose="020B0604020202020204" charset="0"/>
              </a:rPr>
              <a:t> </a:t>
            </a:r>
            <a:endParaRPr sz="2400" dirty="0">
              <a:latin typeface="Fira Sans Extra Condensed Medium" panose="020B0604020202020204" charset="0"/>
              <a:ea typeface="Roboto" panose="020B0604020202020204" charset="0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55" name="Google Shape;255;p1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262" name="Google Shape;262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54064" y="659219"/>
            <a:ext cx="4570829" cy="17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2" descr="Cyprus International Univers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13" y="106326"/>
            <a:ext cx="448614" cy="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oogle Shape;1252;p22"/>
          <p:cNvGrpSpPr/>
          <p:nvPr/>
        </p:nvGrpSpPr>
        <p:grpSpPr>
          <a:xfrm>
            <a:off x="7472782" y="3450488"/>
            <a:ext cx="1301609" cy="1350901"/>
            <a:chOff x="3669150" y="1828675"/>
            <a:chExt cx="1805712" cy="2084909"/>
          </a:xfrm>
        </p:grpSpPr>
        <p:sp>
          <p:nvSpPr>
            <p:cNvPr id="68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4" y="1101692"/>
            <a:ext cx="3501308" cy="2088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553" y="3443710"/>
            <a:ext cx="3746874" cy="14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3089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974</Words>
  <Application>Microsoft Office PowerPoint</Application>
  <PresentationFormat>On-screen Show (16:9)</PresentationFormat>
  <Paragraphs>227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Roboto</vt:lpstr>
      <vt:lpstr>Calibri</vt:lpstr>
      <vt:lpstr>Fira Sans Extra Condensed SemiBold</vt:lpstr>
      <vt:lpstr>Fira Sans Extra Condensed Medium</vt:lpstr>
      <vt:lpstr>Data Migration Process Infographics by Slidesgo</vt:lpstr>
      <vt:lpstr>Banking Database Management</vt:lpstr>
      <vt:lpstr>Introduction</vt:lpstr>
      <vt:lpstr>The Database Design and Implementation Steps</vt:lpstr>
      <vt:lpstr>Step One : Database Schema Design  </vt:lpstr>
      <vt:lpstr>ENTITIES :   -  PERSON, CUSTOMERS , ACCOUNTS, TRANSACTIONS, LOANS, LOANS PAYMENT , BRANCHES, EMPLOYEES, CARD .  RELATIONSHIPS :     -  PERSON (PARENT) ARE LINKED TO CUSTOMER AND EMPLEYEE   -  CUSTOMERS CAN HAVE MULTIPLE ACCOUNTS IN DIFFERENT BRANCHES   -  AN  ACCOUNT HAS A CARDS   -  EACH ACCOUNT CAN HAVE MULTIPLE TRANSACTIONS   -  LOANS ARE LINKED TO ACCOUNT AND BRANCHES   -  LOAN PAYMENT HAS LINKED TO LOANS   -  EMPLOYEES BELONG TO BRANCHES </vt:lpstr>
      <vt:lpstr>PowerPoint Presentation</vt:lpstr>
      <vt:lpstr>Step Three : Data Definition Language </vt:lpstr>
      <vt:lpstr>Step Three : Data Definition Language </vt:lpstr>
      <vt:lpstr>Step Three : Data Definition Language </vt:lpstr>
      <vt:lpstr>Step Three : Data Definition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Step Four : Data Manipulation Language </vt:lpstr>
      <vt:lpstr>Sample Tables</vt:lpstr>
      <vt:lpstr>Sample Tables</vt:lpstr>
      <vt:lpstr>Step Five : Related Queries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Step Five : Related Queries cont.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Database</dc:title>
  <dc:creator>Farah</dc:creator>
  <cp:lastModifiedBy>Farhane Aryanejad</cp:lastModifiedBy>
  <cp:revision>17</cp:revision>
  <cp:lastPrinted>2024-12-22T19:46:21Z</cp:lastPrinted>
  <dcterms:modified xsi:type="dcterms:W3CDTF">2024-12-23T11:00:58Z</dcterms:modified>
</cp:coreProperties>
</file>